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7" r:id="rId4"/>
    <p:sldId id="268" r:id="rId5"/>
    <p:sldId id="269" r:id="rId6"/>
    <p:sldId id="257" r:id="rId7"/>
    <p:sldId id="271" r:id="rId8"/>
    <p:sldId id="272" r:id="rId9"/>
    <p:sldId id="273" r:id="rId10"/>
    <p:sldId id="281" r:id="rId11"/>
    <p:sldId id="282" r:id="rId12"/>
    <p:sldId id="274" r:id="rId13"/>
    <p:sldId id="275" r:id="rId14"/>
    <p:sldId id="283" r:id="rId15"/>
    <p:sldId id="284" r:id="rId16"/>
    <p:sldId id="285" r:id="rId17"/>
    <p:sldId id="286" r:id="rId18"/>
    <p:sldId id="277" r:id="rId19"/>
    <p:sldId id="278" r:id="rId20"/>
    <p:sldId id="276" r:id="rId21"/>
    <p:sldId id="280" r:id="rId22"/>
    <p:sldId id="287" r:id="rId23"/>
    <p:sldId id="279" r:id="rId24"/>
    <p:sldId id="288" r:id="rId25"/>
    <p:sldId id="289" r:id="rId26"/>
    <p:sldId id="291" r:id="rId27"/>
    <p:sldId id="294" r:id="rId28"/>
    <p:sldId id="290" r:id="rId29"/>
    <p:sldId id="264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20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339B6-0E83-4C97-9726-B2508AF540E4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A4CB0-1701-445E-806D-097BC515A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BFA3B-D914-4432-B93D-4A12123C5A00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1FE53-1174-495F-A3A6-26ADB785B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06592-D4FA-40A4-A2C1-7CF32DC87879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470DA-A249-4A71-9B19-D97D9CBD1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9.jpe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25" y="5214938"/>
            <a:ext cx="811213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8F517-23A9-4903-B196-B3B53023523B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4B283-6806-4965-AF7D-0A3E38DF1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600B7-94BA-4CA5-A118-40BBCEFDEDE3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33ED0-5FB9-4A86-8859-BCF87E4C89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DA5BB-284B-45D1-BF74-21CB423CCFE3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AB6E5-1D90-4A45-B4E1-C20702863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615B4-8E54-4C43-8F71-74785B2F8E8F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8F018-7E0D-4009-95AD-61D6C5641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E4030-DE20-4258-8B8E-D9E54C87B5B1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38760-056A-45D6-B621-5ADA59609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836FB-2D3E-4CCA-A3F5-76D0B9DA65CE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7D434-55DC-45D4-BE28-73346431D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F2366-1837-4C20-910F-146B88A5EE14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618CE-9416-4ECD-9D10-745891950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79220-73CE-411D-A447-94943B2A6CC0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6C51A-BD08-4CA2-A7B3-FD9852A46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9C5554-92A3-4F51-BAAE-17C1A1EA7B74}" type="datetimeFigureOut">
              <a:rPr lang="ru-RU"/>
              <a:pPr>
                <a:defRPr/>
              </a:pPr>
              <a:t>03.04.2016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B504F2-7B93-4BD3-A064-B9A853552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 smtClean="0"/>
              <a:t>Профессиональная компетентность  педагога в свете требований новых образовательных стандартов.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Предметная компетенция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(знания в области преподаваемого предмета, методологии предмета)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Общепедагогическая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(знания в области индивидуальных особенностей психологии, психофизиологии и познавательных процессов личности)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pPr algn="just"/>
            <a:r>
              <a:rPr lang="ru-RU" sz="2000" dirty="0" smtClean="0"/>
              <a:t>	</a:t>
            </a:r>
            <a:r>
              <a:rPr lang="ru-RU" sz="2000" b="1" dirty="0" err="1" smtClean="0"/>
              <a:t>Системно-деятельностный</a:t>
            </a:r>
            <a:r>
              <a:rPr lang="ru-RU" sz="2000" dirty="0" smtClean="0"/>
              <a:t> подход в обучении, положенный в основу новых образовательных стандартов, ставит перед учителем новую задачу- </a:t>
            </a:r>
            <a:r>
              <a:rPr lang="ru-RU" sz="2000" u="sng" dirty="0" smtClean="0"/>
              <a:t>не только помочь учащимся овладеть набором знаний в той или иной предметной области, но и овладеть определённым набором универсальных учебных действий на основе знаний. </a:t>
            </a:r>
            <a:br>
              <a:rPr lang="ru-RU" sz="2000" u="sng" dirty="0" smtClean="0"/>
            </a:br>
            <a:r>
              <a:rPr lang="ru-RU" sz="2000" u="sng" dirty="0" smtClean="0"/>
              <a:t/>
            </a:r>
            <a:br>
              <a:rPr lang="ru-RU" sz="2000" u="sng" dirty="0" smtClean="0"/>
            </a:br>
            <a:r>
              <a:rPr lang="ru-RU" sz="2000" dirty="0" smtClean="0"/>
              <a:t>	Процесс обучения сегодня есть обучение деятельности- либо предметно-практическим действиям (например, простейшим трудовым действиям, практическому общению на иностранном языке), либо умственным действиям. </a:t>
            </a:r>
            <a:br>
              <a:rPr lang="ru-RU" sz="2000" dirty="0" smtClean="0"/>
            </a:br>
            <a:r>
              <a:rPr lang="ru-RU" sz="2000" dirty="0" smtClean="0"/>
              <a:t>	Обучать деятельности – это значит делать учение мотивированным, учить школьника самостоятельно ставить перед собой цель и находить пути, в том числе средства, её достижения (то есть оптимально организовывать свою деятельность), помогать ученику сформировать у себя умения контроля и самоконтроля, оценки и самооценки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Инновационная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(владение современными технологиями развивающего обучения)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		Любые, даже хорошие учебник или методичка,- это всего лишь инструмент, с помощью которого учитель-мастер создаёт сложный узор урока. 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i="1" dirty="0" smtClean="0"/>
              <a:t>Сегодня нужен не учитель-транслятор, а учитель «</a:t>
            </a:r>
            <a:r>
              <a:rPr lang="ru-RU" i="1" dirty="0" err="1" smtClean="0"/>
              <a:t>творянин</a:t>
            </a:r>
            <a:r>
              <a:rPr lang="ru-RU" i="1" dirty="0" smtClean="0"/>
              <a:t>».</a:t>
            </a:r>
          </a:p>
          <a:p>
            <a:pPr>
              <a:buNone/>
            </a:pPr>
            <a:r>
              <a:rPr lang="ru-RU" dirty="0" smtClean="0"/>
              <a:t>                                           А.Вознесенский 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владениями навыками исследовательской деятельности)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Участие педагога в инновационной и экспериментальной работе является на сегодня важным критерием определения уровня мастерства учителя при аттестации на первую и высшую категории.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Рефлексивная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(умение обобщить свою работу)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18182" t="6944" r="19138" b="4039"/>
          <a:stretch>
            <a:fillRect/>
          </a:stretch>
        </p:blipFill>
        <p:spPr bwMode="auto">
          <a:xfrm>
            <a:off x="0" y="-1"/>
            <a:ext cx="9144000" cy="685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2812" t="45833" r="19140" b="7639"/>
          <a:stretch>
            <a:fillRect/>
          </a:stretch>
        </p:blipFill>
        <p:spPr bwMode="auto">
          <a:xfrm>
            <a:off x="225811" y="0"/>
            <a:ext cx="891818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000108"/>
            <a:ext cx="8429684" cy="4525963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1.Требования к профессионально-педагогической компетентности учителя в свете требований нового ФГОС.  </a:t>
            </a:r>
            <a:r>
              <a:rPr lang="ru-RU" sz="2400" dirty="0" smtClean="0"/>
              <a:t>(</a:t>
            </a:r>
            <a:r>
              <a:rPr lang="ru-RU" sz="2400" dirty="0" err="1" smtClean="0"/>
              <a:t>Хайдарова</a:t>
            </a:r>
            <a:r>
              <a:rPr lang="ru-RU" sz="2400" dirty="0" smtClean="0"/>
              <a:t> Г.С., директор школы)</a:t>
            </a:r>
          </a:p>
          <a:p>
            <a:pPr>
              <a:buNone/>
            </a:pPr>
            <a:r>
              <a:rPr lang="ru-RU" sz="2400" dirty="0" smtClean="0"/>
              <a:t>2. </a:t>
            </a:r>
            <a:r>
              <a:rPr lang="ru-RU" sz="2400" b="1" dirty="0" smtClean="0"/>
              <a:t>Владение современными педагогическими технологиями как условие получения нового образовательного результата </a:t>
            </a:r>
            <a:r>
              <a:rPr lang="ru-RU" sz="2400" dirty="0" smtClean="0"/>
              <a:t>(</a:t>
            </a:r>
            <a:r>
              <a:rPr lang="ru-RU" sz="2400" dirty="0" err="1" smtClean="0"/>
              <a:t>Миннуллин</a:t>
            </a:r>
            <a:r>
              <a:rPr lang="ru-RU" sz="2400" dirty="0" smtClean="0"/>
              <a:t> Р.Р., учитель химии).</a:t>
            </a:r>
          </a:p>
          <a:p>
            <a:pPr>
              <a:buNone/>
            </a:pPr>
            <a:r>
              <a:rPr lang="ru-RU" sz="2400" dirty="0" smtClean="0"/>
              <a:t>3. </a:t>
            </a:r>
            <a:r>
              <a:rPr lang="ru-RU" sz="2400" b="1" dirty="0" smtClean="0"/>
              <a:t>Достижение нового образовательного результата </a:t>
            </a:r>
            <a:r>
              <a:rPr lang="ru-RU" sz="2400" dirty="0" smtClean="0"/>
              <a:t>средствами предмета «татарский язык» (  </a:t>
            </a:r>
            <a:r>
              <a:rPr lang="ru-RU" sz="2400" dirty="0" err="1" smtClean="0"/>
              <a:t>Сабирова</a:t>
            </a:r>
            <a:r>
              <a:rPr lang="ru-RU" sz="2400" dirty="0" smtClean="0"/>
              <a:t> Р.Р., </a:t>
            </a:r>
            <a:r>
              <a:rPr lang="ru-RU" sz="2400" dirty="0" err="1" smtClean="0"/>
              <a:t>Валиахметова</a:t>
            </a:r>
            <a:r>
              <a:rPr lang="ru-RU" sz="2400" dirty="0" smtClean="0"/>
              <a:t> Г.Т., учителя татарского языка и литературы).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sz="9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 l="18359" t="19444" r="19140" b="23611"/>
          <a:stretch>
            <a:fillRect/>
          </a:stretch>
        </p:blipFill>
        <p:spPr bwMode="auto">
          <a:xfrm>
            <a:off x="-55820" y="142852"/>
            <a:ext cx="919982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8037" t="7260" r="18925" b="4349"/>
          <a:stretch>
            <a:fillRect/>
          </a:stretch>
        </p:blipFill>
        <p:spPr bwMode="auto">
          <a:xfrm>
            <a:off x="0" y="-1"/>
            <a:ext cx="8715404" cy="687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	</a:t>
            </a:r>
            <a:r>
              <a:rPr lang="ru-RU" sz="4000" b="1" dirty="0" smtClean="0">
                <a:solidFill>
                  <a:srgbClr val="FF0000"/>
                </a:solidFill>
              </a:rPr>
              <a:t> Коммуникативная компетенция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ru-RU" dirty="0" smtClean="0"/>
              <a:t>(умение выстраивать эффективное общение с учениками в урочное и внеурочное время).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Выделяют ещё три типа стиля общения учителя: помимо авторитарного,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второй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стиль- повышенно эмоциональный, требовательно-демократичный,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третий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спокойный, уравновешенный, несколько монотонный.,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четвертый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активный, в меру эмоциональный, доброжелательный.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Приёмы,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способствующие достижению высокого уровня общения: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уметь понять позицию ученика, проявить интерес к его личности;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-владеть средствами невербального общения (мимика, жесты);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-уметь создавать обстановку доверительности, терпимости к другому;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-уметь владеть разными ролями как средством предупреждения конфликтов;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-быть готовым вовремя поблагодарить ученика, при необходимости извиниться перед ним,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уметь поддерживать равное отношение ко всем детям;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-уметь с юмором относиться к отдельным аспектам педагогической ситуации, не замечать некоторых негативных моментов, быть готовым к улыбке;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уметь воздействовать на ученика не прямо, а косвенно, через создание условий для появления у него желаемого качества.</a:t>
            </a:r>
          </a:p>
          <a:p>
            <a:pPr>
              <a:buNone/>
            </a:pPr>
            <a:endParaRPr lang="ru-RU" sz="1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endParaRPr lang="ru-RU" sz="18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b="1" u="sng" dirty="0" smtClean="0">
                <a:solidFill>
                  <a:srgbClr val="FF0000"/>
                </a:solidFill>
              </a:rPr>
              <a:t>Профессиональная компетентность </a:t>
            </a:r>
            <a:r>
              <a:rPr lang="ru-RU" sz="1800" dirty="0" smtClean="0"/>
              <a:t>учителя заключается в умении организовать такую образовательную, развивающую среду, в которой становится возможным достижение образовательных результатов ребёнка, сформулированных как ключевые  компетенции.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u="sng" dirty="0" smtClean="0">
                <a:solidFill>
                  <a:srgbClr val="FF0000"/>
                </a:solidFill>
              </a:rPr>
              <a:t>Задача педагога- </a:t>
            </a:r>
            <a:r>
              <a:rPr lang="ru-RU" sz="1800" dirty="0" smtClean="0"/>
              <a:t>уметь организовать обучение таким образом, чтобы оно стимулировало интерес, желание вместе с  учителем думать и дискутировать, проявлять независимость мышления, чтобы оно мотивировало учащихся к более высоким достижениям и интеллектуальному росту.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u="sng" dirty="0" smtClean="0"/>
              <a:t>Учитель должен владеть теми компетенциями, которым он обучает. </a:t>
            </a:r>
          </a:p>
          <a:p>
            <a:pPr algn="ctr">
              <a:buNone/>
            </a:pPr>
            <a:endParaRPr lang="ru-RU" sz="1800" b="1" i="1" dirty="0" smtClean="0"/>
          </a:p>
          <a:p>
            <a:pPr algn="ctr">
              <a:buNone/>
            </a:pPr>
            <a:r>
              <a:rPr lang="ru-RU" sz="1800" b="1" i="1" dirty="0" smtClean="0"/>
              <a:t>Учитель, успешный сегодня -это учитель, двигающийся вперёд и адаптирующийся к новому.</a:t>
            </a:r>
          </a:p>
          <a:p>
            <a:pPr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/>
              <a:t>«Выживает не самый сильный и не самый умный, а тот, кто лучше всех откликается на изменения»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Владение современными педагогическими технологиями как условие получения нового образовательного результата 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Миннуллин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Р.Р.).</a:t>
            </a:r>
          </a:p>
          <a:p>
            <a:pPr>
              <a:buNone/>
            </a:pPr>
            <a:r>
              <a:rPr lang="ru-RU" sz="1400" b="1" u="sng" dirty="0" smtClean="0"/>
              <a:t> </a:t>
            </a:r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lvl="5">
              <a:buNone/>
            </a:pPr>
            <a:endParaRPr lang="ru-RU" dirty="0" smtClean="0"/>
          </a:p>
          <a:p>
            <a:pPr algn="ct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Достижение нового образовательного результата средствами предмета «татарский язык» </a:t>
            </a:r>
          </a:p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Сабирова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Р.Р.,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Валиахметова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Г.Т.).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педсовета: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525963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endParaRPr lang="ru-RU" sz="1800" dirty="0" smtClean="0"/>
          </a:p>
          <a:p>
            <a:pPr lvl="0">
              <a:buFont typeface="+mj-lt"/>
              <a:buAutoNum type="arabicPeriod"/>
            </a:pPr>
            <a:r>
              <a:rPr lang="ru-RU" sz="1600" dirty="0" smtClean="0"/>
              <a:t>Отметить положительный опыт учителей по  эффективному  применению современных технологий ( </a:t>
            </a:r>
            <a:r>
              <a:rPr lang="ru-RU" sz="1600" dirty="0" err="1" smtClean="0"/>
              <a:t>Миннуллин</a:t>
            </a:r>
            <a:r>
              <a:rPr lang="ru-RU" sz="1600" dirty="0" smtClean="0"/>
              <a:t> Р.Р., </a:t>
            </a:r>
            <a:r>
              <a:rPr lang="ru-RU" sz="1600" dirty="0" err="1" smtClean="0"/>
              <a:t>Валиахметова</a:t>
            </a:r>
            <a:r>
              <a:rPr lang="ru-RU" sz="1600" dirty="0" smtClean="0"/>
              <a:t> Г.Т., </a:t>
            </a:r>
            <a:r>
              <a:rPr lang="ru-RU" sz="1600" dirty="0" err="1" smtClean="0"/>
              <a:t>Сабирова</a:t>
            </a:r>
            <a:r>
              <a:rPr lang="ru-RU" sz="1600" dirty="0" smtClean="0"/>
              <a:t> Р.Р.)</a:t>
            </a:r>
          </a:p>
          <a:p>
            <a:pPr lvl="0">
              <a:buFont typeface="+mj-lt"/>
              <a:buAutoNum type="arabicPeriod"/>
            </a:pPr>
            <a:r>
              <a:rPr lang="ru-RU" sz="1600" dirty="0" smtClean="0"/>
              <a:t>Активизировать  работу учителей в рамках школьного методического  семинара « Современный урок-какой он», с целью повышения  профессиональной компетенции учителя   (ежемесячно)</a:t>
            </a:r>
          </a:p>
          <a:p>
            <a:pPr lvl="0">
              <a:buFont typeface="+mj-lt"/>
              <a:buAutoNum type="arabicPeriod"/>
            </a:pPr>
            <a:r>
              <a:rPr lang="ru-RU" sz="1600" dirty="0" smtClean="0"/>
              <a:t>Развивать обмен опытом педагогов школы в рамках заседаний ШМО, предметных недель,  семинаров, мастер-класс круглых столов.</a:t>
            </a:r>
          </a:p>
          <a:p>
            <a:pPr lvl="0">
              <a:buFont typeface="+mj-lt"/>
              <a:buAutoNum type="arabicPeriod"/>
            </a:pPr>
            <a:r>
              <a:rPr lang="ru-RU" sz="1600" dirty="0" smtClean="0"/>
              <a:t>В рамках психолого-педагогической  поддержки учителей запланировать проведение психологом школы  тренингов   по повышению уровня владения общепедагогической компетенцией.</a:t>
            </a:r>
          </a:p>
          <a:p>
            <a:pPr lvl="0">
              <a:buFont typeface="+mj-lt"/>
              <a:buAutoNum type="arabicPeriod"/>
            </a:pPr>
            <a:r>
              <a:rPr lang="ru-RU" sz="1600" dirty="0" smtClean="0"/>
              <a:t>Развивать систему накопительной оценки деятельности учителя с помощью технологии </a:t>
            </a:r>
            <a:r>
              <a:rPr lang="ru-RU" sz="1600" dirty="0" err="1" smtClean="0"/>
              <a:t>портфолио</a:t>
            </a:r>
            <a:r>
              <a:rPr lang="ru-RU" sz="1600" dirty="0" smtClean="0"/>
              <a:t>, путем создания персонального сайта каждым педагогом школы. 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i="1" dirty="0" smtClean="0"/>
              <a:t>Если ученик в школе не научился сам творить, то в жизни он будет только подражать, копировать, так как мало таких, которые бы, научившись копировать, умели сделать самостоятельное приложение этих сведений.</a:t>
            </a:r>
          </a:p>
          <a:p>
            <a:pPr algn="r">
              <a:buNone/>
            </a:pPr>
            <a:r>
              <a:rPr lang="ru-RU" dirty="0" smtClean="0"/>
              <a:t>Л.Н. Толстой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8139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571480"/>
            <a:ext cx="8715404" cy="5554683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Потребности общества обусловили появление новых целей и ценностей, таких как: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развитие самостоятельности и способности к самоорганизации;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формирование правовой культуры;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воспитание толерантности;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-создание нравственно-эстетической атмосферы в школе, основанной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культорологических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традициях родного края, и т.д.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Основой современных образовательных стандартов становится формирование следующих базовых (ключевых) компетенций ученика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умения учиться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(готовность конструировать и осуществлять собственную образовательную траекторию на протяжении всей жизни;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(знание своих сильных и слабых сторон, принятие своего «Я»)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коммуникативной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(умение поддерживать необходимые и эффективные контакты с другими людьми)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информационной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(умение искать, анализировать, применять информацию для решения проблем)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(совокупность знаний и умений, обеспечивающих адаптацию человека в обществе, способного к самореализации, самоопределению).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000108"/>
            <a:ext cx="8715404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b="1" dirty="0" smtClean="0"/>
              <a:t> </a:t>
            </a:r>
            <a:r>
              <a:rPr lang="ru-RU" sz="2800" dirty="0" smtClean="0"/>
              <a:t>      </a:t>
            </a:r>
            <a:r>
              <a:rPr lang="ru-RU" sz="2800" b="1" dirty="0" smtClean="0"/>
              <a:t>Какими же  профессиональными педагогическими компетенциями необходимо владеть самому учителю для того, чтобы в своей деятельности добиться достижения образовательных результатов ребёнка, сформулированных как ключевые компетенции?</a:t>
            </a:r>
          </a:p>
          <a:p>
            <a:pPr>
              <a:buNone/>
            </a:pPr>
            <a:endParaRPr lang="ru-RU" sz="2800" b="1" dirty="0" smtClean="0"/>
          </a:p>
          <a:p>
            <a:pPr>
              <a:buNone/>
            </a:pPr>
            <a:r>
              <a:rPr lang="ru-RU" sz="2800" b="1" dirty="0" smtClean="0"/>
              <a:t>        При каких условиях компетенции перейдут на уровень профессиональной компетентности?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	</a:t>
            </a:r>
            <a:r>
              <a:rPr lang="ru-RU" dirty="0" smtClean="0">
                <a:solidFill>
                  <a:srgbClr val="FF0000"/>
                </a:solidFill>
              </a:rPr>
              <a:t>Профессиональная компетентность- </a:t>
            </a:r>
            <a:r>
              <a:rPr lang="ru-RU" dirty="0" smtClean="0"/>
              <a:t>«комплекс знаний. Умений, свойств и качеств личности, которые обеспечивают вариативность, оптимальность и эффективность построения учебно-воспитательного процесса».</a:t>
            </a:r>
          </a:p>
          <a:p>
            <a:pPr algn="r">
              <a:buNone/>
            </a:pPr>
            <a:r>
              <a:rPr lang="ru-RU" dirty="0" smtClean="0"/>
              <a:t>В.А.Адольфа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Профессиональной компетентностью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понимает «способность работника качественно и безошибочно выполнять свои функции как в обычных, так и  в экстремальных условиях, успешно осваивать новое и быстро адаптироваться к изменяющимся условиям».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В.Р.Веснин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Компетенция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это заданное требование к уровню педагогического мастерства.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Компетентность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-это мера соответствия этому заданному требованию.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500042"/>
            <a:ext cx="8643998" cy="6000792"/>
          </a:xfrm>
        </p:spPr>
        <p:txBody>
          <a:bodyPr/>
          <a:lstStyle/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Профессионально- педагогические компетенции</a:t>
            </a:r>
          </a:p>
          <a:p>
            <a:pPr>
              <a:buNone/>
            </a:pPr>
            <a:r>
              <a:rPr lang="ru-RU" sz="2000" b="1" dirty="0" smtClean="0"/>
              <a:t>-    предметная компетенция</a:t>
            </a:r>
            <a:r>
              <a:rPr lang="ru-RU" sz="2000" dirty="0" smtClean="0"/>
              <a:t> (знания в области преподаваемого предмета, методологии предмета);</a:t>
            </a:r>
          </a:p>
          <a:p>
            <a:pPr>
              <a:buFontTx/>
              <a:buChar char="-"/>
            </a:pPr>
            <a:r>
              <a:rPr lang="ru-RU" sz="2000" b="1" dirty="0" smtClean="0"/>
              <a:t>общепедагогическая </a:t>
            </a:r>
            <a:r>
              <a:rPr lang="ru-RU" sz="2000" dirty="0" smtClean="0"/>
              <a:t>(знания в области индивидуальных особенностей психологии, психофизиологии и познавательных процессов личности)</a:t>
            </a:r>
          </a:p>
          <a:p>
            <a:pPr>
              <a:buNone/>
            </a:pPr>
            <a:r>
              <a:rPr lang="ru-RU" sz="2000" dirty="0" smtClean="0"/>
              <a:t>-     </a:t>
            </a:r>
            <a:r>
              <a:rPr lang="ru-RU" sz="2000" b="1" dirty="0" smtClean="0"/>
              <a:t>профессионально-коммуникативная компетенция</a:t>
            </a:r>
            <a:r>
              <a:rPr lang="ru-RU" sz="2000" dirty="0" smtClean="0"/>
              <a:t> (практическое владение приёмами эффективного общения)</a:t>
            </a:r>
          </a:p>
          <a:p>
            <a:pPr>
              <a:buNone/>
            </a:pPr>
            <a:r>
              <a:rPr lang="ru-RU" sz="2000" dirty="0" smtClean="0"/>
              <a:t>-     </a:t>
            </a:r>
            <a:r>
              <a:rPr lang="ru-RU" sz="2000" b="1" dirty="0" smtClean="0"/>
              <a:t>инновационная</a:t>
            </a:r>
            <a:r>
              <a:rPr lang="ru-RU" sz="2000" dirty="0" smtClean="0"/>
              <a:t> (владение современными технологиями развивающего обучения)</a:t>
            </a:r>
          </a:p>
          <a:p>
            <a:pPr>
              <a:buNone/>
            </a:pPr>
            <a:r>
              <a:rPr lang="ru-RU" sz="2000" dirty="0" smtClean="0"/>
              <a:t>-     </a:t>
            </a:r>
            <a:r>
              <a:rPr lang="ru-RU" sz="2000" b="1" dirty="0" smtClean="0"/>
              <a:t>исследовательская (</a:t>
            </a:r>
            <a:r>
              <a:rPr lang="ru-RU" sz="2000" dirty="0" smtClean="0"/>
              <a:t>владениями навыками исследовательской деятельности)</a:t>
            </a:r>
          </a:p>
          <a:p>
            <a:pPr>
              <a:buNone/>
            </a:pPr>
            <a:r>
              <a:rPr lang="ru-RU" sz="2000" dirty="0" smtClean="0"/>
              <a:t>-     </a:t>
            </a:r>
            <a:r>
              <a:rPr lang="ru-RU" sz="2000" b="1" dirty="0" smtClean="0"/>
              <a:t>рефлексивная </a:t>
            </a:r>
            <a:r>
              <a:rPr lang="ru-RU" sz="2000" dirty="0" smtClean="0"/>
              <a:t>(умение обобщить свою работу)</a:t>
            </a:r>
          </a:p>
          <a:p>
            <a:pPr>
              <a:buNone/>
            </a:pPr>
            <a:r>
              <a:rPr lang="ru-RU" sz="2000" dirty="0" smtClean="0"/>
              <a:t>-     </a:t>
            </a:r>
            <a:r>
              <a:rPr lang="ru-RU" sz="2000" b="1" dirty="0" smtClean="0"/>
              <a:t>информационно-коммуникативная компетенция</a:t>
            </a:r>
            <a:r>
              <a:rPr lang="ru-RU" sz="2000" dirty="0" smtClean="0"/>
              <a:t> (владение основами </a:t>
            </a:r>
            <a:r>
              <a:rPr lang="ru-RU" sz="2000" dirty="0" err="1" smtClean="0"/>
              <a:t>ИК-технологий</a:t>
            </a:r>
            <a:r>
              <a:rPr lang="ru-RU" sz="2000" dirty="0" smtClean="0"/>
              <a:t> для обслуживания потребностей учебного процесса).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90_DXm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90_DXm</Template>
  <TotalTime>329</TotalTime>
  <Words>824</Words>
  <Application>Microsoft Office PowerPoint</Application>
  <PresentationFormat>Экран (4:3)</PresentationFormat>
  <Paragraphs>107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90_DXm</vt:lpstr>
      <vt:lpstr>Профессиональная компетентность  педагога в свете требований новых образовательных стандартов.  </vt:lpstr>
      <vt:lpstr> </vt:lpstr>
      <vt:lpstr> </vt:lpstr>
      <vt:lpstr> </vt:lpstr>
      <vt:lpstr> </vt:lpstr>
      <vt:lpstr>Слайд 6</vt:lpstr>
      <vt:lpstr>Слайд 7</vt:lpstr>
      <vt:lpstr>Компетенция- это заданное требование к уровню педагогического мастерства.     Компетентность-это мера соответствия этому заданному требованию. </vt:lpstr>
      <vt:lpstr>Слайд 9</vt:lpstr>
      <vt:lpstr>Слайд 10</vt:lpstr>
      <vt:lpstr>Слайд 11</vt:lpstr>
      <vt:lpstr> Системно-деятельностный подход в обучении, положенный в основу новых образовательных стандартов, ставит перед учителем новую задачу- не только помочь учащимся овладеть набором знаний в той или иной предметной области, но и овладеть определённым набором универсальных учебных действий на основе знаний.    Процесс обучения сегодня есть обучение деятельности- либо предметно-практическим действиям (например, простейшим трудовым действиям, практическому общению на иностранном языке), либо умственным действиям.   Обучать деятельности – это значит делать учение мотивированным, учить школьника самостоятельно ставить перед собой цель и находить пути, в том числе средства, её достижения (то есть оптимально организовывать свою деятельность), помогать ученику сформировать у себя умения контроля и самоконтроля, оценки и самооценки </vt:lpstr>
      <vt:lpstr>Инновационная  (владение современными технологиями развивающего обучения)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Выделяют ещё три типа стиля общения учителя: помимо авторитарного,   второй стиль- повышенно эмоциональный, требовательно-демократичный,  третий- спокойный, уравновешенный, несколько монотонный.,  четвертый- активный, в меру эмоциональный, доброжелательный. </vt:lpstr>
      <vt:lpstr>Слайд 24</vt:lpstr>
      <vt:lpstr>Слайд 25</vt:lpstr>
      <vt:lpstr>Слайд 26</vt:lpstr>
      <vt:lpstr>Слайд 27</vt:lpstr>
      <vt:lpstr>Решение педсовета: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Марина</cp:lastModifiedBy>
  <cp:revision>38</cp:revision>
  <dcterms:created xsi:type="dcterms:W3CDTF">2013-01-09T16:13:40Z</dcterms:created>
  <dcterms:modified xsi:type="dcterms:W3CDTF">2016-04-03T12:42:15Z</dcterms:modified>
</cp:coreProperties>
</file>